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60" r:id="rId5"/>
  </p:sldIdLst>
  <p:sldSz cx="28800425" cy="43200638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6pPr>
    <a:lvl7pPr marL="3656960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7pPr>
    <a:lvl8pPr marL="4266453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8pPr>
    <a:lvl9pPr marL="4875947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 userDrawn="1">
          <p15:clr>
            <a:srgbClr val="A4A3A4"/>
          </p15:clr>
        </p15:guide>
        <p15:guide id="2" pos="9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6060D4-A533-674B-CD1D-28BACDBAB22F}" v="43" dt="2025-11-03T13:46:26.158"/>
    <p1510:client id="{579DC16F-E03C-EEE2-904B-8080ACD265FE}" v="23" dt="2025-11-03T14:29:48.238"/>
    <p1510:client id="{F00D9A8A-3AC1-3613-5DC5-9ECFE77EC6A9}" v="57" dt="2025-11-03T17:16:18.527"/>
    <p1510:client id="{62D5E797-270A-4264-A25F-B58DD9CBD88E}" v="67" dt="2025-11-03T13:59:26.184"/>
    <p1510:client id="{6D689773-BB10-12B3-F53A-01E64BFC4606}" v="12" dt="2025-11-03T14:00:17.204"/>
    <p1510:client id="{FC3B96BB-39A0-EC53-CFA3-C0F73EEC9CE9}" v="32" dt="2025-11-03T17:22:08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" d="100"/>
          <a:sy n="11" d="100"/>
        </p:scale>
        <p:origin x="1584" y="96"/>
      </p:cViewPr>
      <p:guideLst>
        <p:guide orient="horz" pos="13607"/>
        <p:guide pos="9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2137F34-5DDC-4C31-BA02-2277B1A4CE6D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160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685800"/>
            <a:ext cx="228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7B61E2-BDFA-4896-B4A2-5CC42FC61C0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853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35EDA-CF5D-4260-93D3-A3EA22A42075}" type="slidenum">
              <a:rPr lang="pt-BR">
                <a:latin typeface="Calibri" pitchFamily="34" charset="0"/>
                <a:ea typeface="ＭＳ Ｐゴシック" pitchFamily="34" charset="-128"/>
              </a:rPr>
              <a:pPr/>
              <a:t>1</a:t>
            </a:fld>
            <a:endParaRPr lang="pt-BR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5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60880" y="13420305"/>
            <a:ext cx="24478668" cy="925939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9642" y="24480786"/>
            <a:ext cx="20161144" cy="11039316"/>
          </a:xfrm>
        </p:spPr>
        <p:txBody>
          <a:bodyPr/>
          <a:lstStyle>
            <a:lvl1pPr marL="0" indent="0" algn="ctr">
              <a:buNone/>
              <a:defRPr/>
            </a:lvl1pPr>
            <a:lvl2pPr marL="609539" indent="0" algn="ctr">
              <a:buNone/>
              <a:defRPr/>
            </a:lvl2pPr>
            <a:lvl3pPr marL="1219078" indent="0" algn="ctr">
              <a:buNone/>
              <a:defRPr/>
            </a:lvl3pPr>
            <a:lvl4pPr marL="1828617" indent="0" algn="ctr">
              <a:buNone/>
              <a:defRPr/>
            </a:lvl4pPr>
            <a:lvl5pPr marL="2438156" indent="0" algn="ctr">
              <a:buNone/>
              <a:defRPr/>
            </a:lvl5pPr>
            <a:lvl6pPr marL="3047695" indent="0" algn="ctr">
              <a:buNone/>
              <a:defRPr/>
            </a:lvl6pPr>
            <a:lvl7pPr marL="3657234" indent="0" algn="ctr">
              <a:buNone/>
              <a:defRPr/>
            </a:lvl7pPr>
            <a:lvl8pPr marL="4266773" indent="0" algn="ctr">
              <a:buNone/>
              <a:defRPr/>
            </a:lvl8pPr>
            <a:lvl9pPr marL="4876312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D650F0-8AAD-48EF-B3D3-2345F45EF8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3DDCC-A5AA-4FD1-B372-9424E989D2B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0880732" y="1729128"/>
            <a:ext cx="6480519" cy="36861919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439175" y="1729128"/>
            <a:ext cx="19238379" cy="36861919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A33422-2CED-4084-A0A2-878BA7696C0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96D8B-5E5D-4756-AFBB-3EBE1D3ED4D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5166" y="27761258"/>
            <a:ext cx="24480784" cy="8580021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75166" y="18309267"/>
            <a:ext cx="24480784" cy="9451991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539" indent="0">
              <a:buNone/>
              <a:defRPr sz="2400"/>
            </a:lvl2pPr>
            <a:lvl3pPr marL="1219078" indent="0">
              <a:buNone/>
              <a:defRPr sz="2133"/>
            </a:lvl3pPr>
            <a:lvl4pPr marL="1828617" indent="0">
              <a:buNone/>
              <a:defRPr sz="1866"/>
            </a:lvl4pPr>
            <a:lvl5pPr marL="2438156" indent="0">
              <a:buNone/>
              <a:defRPr sz="1866"/>
            </a:lvl5pPr>
            <a:lvl6pPr marL="3047695" indent="0">
              <a:buNone/>
              <a:defRPr sz="1866"/>
            </a:lvl6pPr>
            <a:lvl7pPr marL="3657234" indent="0">
              <a:buNone/>
              <a:defRPr sz="1866"/>
            </a:lvl7pPr>
            <a:lvl8pPr marL="4266773" indent="0">
              <a:buNone/>
              <a:defRPr sz="1866"/>
            </a:lvl8pPr>
            <a:lvl9pPr marL="4876312" indent="0">
              <a:buNone/>
              <a:defRPr sz="1866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877B64-938F-41A7-B468-783CF163B3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39175" y="10080573"/>
            <a:ext cx="12859449" cy="2851047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501801" y="10080573"/>
            <a:ext cx="12859449" cy="2851047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3C380-F25C-4E70-B099-B699EC5ADAC9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39175" y="9669985"/>
            <a:ext cx="12726114" cy="402968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39175" y="13699675"/>
            <a:ext cx="12726114" cy="24891372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4630904" y="9669985"/>
            <a:ext cx="12730346" cy="402968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4630904" y="13699675"/>
            <a:ext cx="12730346" cy="24891372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11D1C0-6B5C-4B42-9BF5-9656ED25A1D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03E92E-70CD-434A-A365-47B3624C9D13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BB076-EF90-42B2-B80B-DD7B17B5D86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9175" y="1720661"/>
            <a:ext cx="9475273" cy="7318627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59425" y="1720662"/>
            <a:ext cx="16101825" cy="36870385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39175" y="9039287"/>
            <a:ext cx="9475273" cy="2955175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FA4729-5D1D-4D38-A25F-21509599703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44529" y="30239601"/>
            <a:ext cx="17280678" cy="3570424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644529" y="3860375"/>
            <a:ext cx="17280678" cy="25919960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644529" y="33810024"/>
            <a:ext cx="17280678" cy="5070974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B7DF24-3BB9-4DC6-A067-2A7C35CBC9D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175" y="1729128"/>
            <a:ext cx="25922076" cy="720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8610" tIns="154305" rIns="308610" bIns="1543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9175" y="10080573"/>
            <a:ext cx="25922076" cy="2851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39175" y="39340264"/>
            <a:ext cx="6721792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2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39300" y="39340264"/>
            <a:ext cx="9121828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62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39458" y="39340264"/>
            <a:ext cx="6721792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266"/>
            </a:lvl1pPr>
          </a:lstStyle>
          <a:p>
            <a:fld id="{9D20D27F-DE98-4825-9B81-BD19507AA243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+mj-lt"/>
          <a:ea typeface="+mj-ea"/>
          <a:cs typeface="+mj-cs"/>
        </a:defRPr>
      </a:lvl1pPr>
      <a:lvl2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2pPr>
      <a:lvl3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3pPr>
      <a:lvl4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4pPr>
      <a:lvl5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5pPr>
      <a:lvl6pPr marL="609539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6pPr>
      <a:lvl7pPr marL="1219078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7pPr>
      <a:lvl8pPr marL="1828617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8pPr>
      <a:lvl9pPr marL="2438156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9pPr>
    </p:titleStyle>
    <p:bodyStyle>
      <a:lvl1pPr marL="1542896" indent="-1542896" algn="l" defTabSz="4114389" rtl="0" eaLnBrk="0" fontAlgn="base" hangingPunct="0">
        <a:spcBef>
          <a:spcPct val="20000"/>
        </a:spcBef>
        <a:spcAft>
          <a:spcPct val="0"/>
        </a:spcAft>
        <a:buChar char="•"/>
        <a:defRPr sz="14399">
          <a:solidFill>
            <a:schemeClr val="tx1"/>
          </a:solidFill>
          <a:latin typeface="+mn-lt"/>
          <a:ea typeface="+mn-ea"/>
          <a:cs typeface="+mn-cs"/>
        </a:defRPr>
      </a:lvl1pPr>
      <a:lvl2pPr marL="3343999" indent="-1286805" algn="l" defTabSz="4114389" rtl="0" eaLnBrk="0" fontAlgn="base" hangingPunct="0">
        <a:spcBef>
          <a:spcPct val="20000"/>
        </a:spcBef>
        <a:spcAft>
          <a:spcPct val="0"/>
        </a:spcAft>
        <a:buChar char="–"/>
        <a:defRPr sz="12665">
          <a:solidFill>
            <a:schemeClr val="tx1"/>
          </a:solidFill>
          <a:latin typeface="+mn-lt"/>
        </a:defRPr>
      </a:lvl2pPr>
      <a:lvl3pPr marL="5142986" indent="-1028597" algn="l" defTabSz="4114389" rtl="0" eaLnBrk="0" fontAlgn="base" hangingPunct="0">
        <a:spcBef>
          <a:spcPct val="20000"/>
        </a:spcBef>
        <a:spcAft>
          <a:spcPct val="0"/>
        </a:spcAft>
        <a:buChar char="•"/>
        <a:defRPr sz="10799">
          <a:solidFill>
            <a:schemeClr val="tx1"/>
          </a:solidFill>
          <a:latin typeface="+mn-lt"/>
        </a:defRPr>
      </a:lvl3pPr>
      <a:lvl4pPr marL="7200180" indent="-1028597" algn="l" defTabSz="4114389" rtl="0" eaLnBrk="0" fontAlgn="base" hangingPunct="0">
        <a:spcBef>
          <a:spcPct val="20000"/>
        </a:spcBef>
        <a:spcAft>
          <a:spcPct val="0"/>
        </a:spcAft>
        <a:buChar char="–"/>
        <a:defRPr sz="9066">
          <a:solidFill>
            <a:schemeClr val="tx1"/>
          </a:solidFill>
          <a:latin typeface="+mn-lt"/>
        </a:defRPr>
      </a:lvl4pPr>
      <a:lvl5pPr marL="9257374" indent="-1028597" algn="l" defTabSz="4114389" rtl="0" eaLnBrk="0" fontAlgn="base" hangingPunct="0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5pPr>
      <a:lvl6pPr marL="9866913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6pPr>
      <a:lvl7pPr marL="10476452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7pPr>
      <a:lvl8pPr marL="11085991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8pPr>
      <a:lvl9pPr marL="11695530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65B9183-D015-4EDA-BC8C-5077C450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" y="10648"/>
            <a:ext cx="28774944" cy="43179343"/>
          </a:xfrm>
          <a:prstGeom prst="rect">
            <a:avLst/>
          </a:prstGeom>
        </p:spPr>
      </p:pic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-36734" y="2703909"/>
            <a:ext cx="28800425" cy="66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pt-BR" sz="3730" b="1"/>
              <a:t>Julia Basilio, Julia SIlva, Leonardo Lamari, Maria Eduarda Olo</a:t>
            </a:r>
            <a:r>
              <a:rPr lang="pt-BR" sz="3730"/>
              <a:t>​</a:t>
            </a:r>
            <a:endParaRPr lang="pt-BR" sz="3730" b="1"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4102" name="TextBox 8"/>
          <p:cNvSpPr txBox="1">
            <a:spLocks noChangeArrowheads="1"/>
          </p:cNvSpPr>
          <p:nvPr/>
        </p:nvSpPr>
        <p:spPr bwMode="auto">
          <a:xfrm>
            <a:off x="690522" y="4992304"/>
            <a:ext cx="13284851" cy="52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/>
            <a:r>
              <a:rPr lang="pt-BR" sz="3600" b="1">
                <a:ea typeface="ＭＳ Ｐゴシック" pitchFamily="34" charset="-128"/>
              </a:rPr>
              <a:t>Sobre a equipe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400"/>
              <a:t>	O projeto Master Score foi desenvolvido por uma equipe de quatro integrantes, cada um contribuindo e ajudando a desenvolver partes diferentes do projeto para a construção do jogo. Todos os membros foram responsáveis por discutir e elaborar a solução proposta, definindo toda a lógica do jogo, o sistema de pontuação e o funcionamento do acúmulo de moedas e resgate de cupons. Cada membro contribuiu de forma específica para o MasterScore e contou com a ajuda de outros integrantes na divisão de tarefas e desenvolvimento do projeto. Um dos integrantes focou principalmente na programação, outro na parte de design e interface, enquanto outros cuidaram do banco de dados, do acúmulo de pontos e do funcionamento geral do jogo. Essa divisão de tarefas permitiu que cada aspecto do projeto fosse desenvolvido com atenção, e a colaboração constante garantiu que todas as partes se encaixassem com sucesso dentro do jogo. ​</a:t>
            </a:r>
          </a:p>
          <a:p>
            <a:pPr algn="just" defTabSz="1678349" eaLnBrk="1" hangingPunct="1">
              <a:spcAft>
                <a:spcPts val="1200"/>
              </a:spcAft>
            </a:pPr>
            <a:endParaRPr lang="pt-BR" sz="2666"/>
          </a:p>
        </p:txBody>
      </p:sp>
      <p:sp>
        <p:nvSpPr>
          <p:cNvPr id="4104" name="Rectangle 13"/>
          <p:cNvSpPr>
            <a:spLocks noChangeArrowheads="1"/>
          </p:cNvSpPr>
          <p:nvPr/>
        </p:nvSpPr>
        <p:spPr bwMode="auto">
          <a:xfrm>
            <a:off x="0" y="-669350"/>
            <a:ext cx="184731" cy="13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sz="8099">
              <a:latin typeface="Arial" panose="020B0604020202020204" pitchFamily="34" charset="0"/>
            </a:endParaRPr>
          </a:p>
        </p:txBody>
      </p:sp>
      <p:sp>
        <p:nvSpPr>
          <p:cNvPr id="410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7055" y="1967434"/>
            <a:ext cx="27924315" cy="731589"/>
          </a:xfrm>
        </p:spPr>
        <p:txBody>
          <a:bodyPr/>
          <a:lstStyle/>
          <a:p>
            <a:pPr eaLnBrk="1" hangingPunct="1"/>
            <a:r>
              <a:rPr lang="pt-BR" sz="5850" b="1" err="1"/>
              <a:t>MasterScore</a:t>
            </a:r>
            <a:endParaRPr lang="pt-BR" sz="5866" b="1" err="1"/>
          </a:p>
        </p:txBody>
      </p:sp>
      <p:sp>
        <p:nvSpPr>
          <p:cNvPr id="4109" name="Rectangle 14"/>
          <p:cNvSpPr>
            <a:spLocks noChangeArrowheads="1"/>
          </p:cNvSpPr>
          <p:nvPr/>
        </p:nvSpPr>
        <p:spPr bwMode="auto">
          <a:xfrm>
            <a:off x="1540883" y="288300"/>
            <a:ext cx="25809904" cy="161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11435" tIns="205717" rIns="411435" bIns="205717" anchor="ctr"/>
          <a:lstStyle/>
          <a:p>
            <a:pPr algn="ctr" eaLnBrk="1" hangingPunct="1"/>
            <a:r>
              <a:rPr lang="pt-BR" sz="7999" b="1">
                <a:solidFill>
                  <a:schemeClr val="bg1"/>
                </a:solidFill>
              </a:rPr>
              <a:t>Semana de Tecnologia FECAP 2025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D4C09D9-51BE-953B-669D-23F72BD2F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3154" y="4992305"/>
            <a:ext cx="1328485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algn="just" defTabSz="1678349" eaLnBrk="1" hangingPunct="1"/>
            <a:r>
              <a:rPr lang="pt-BR" sz="3600" b="1">
                <a:ea typeface="ＭＳ Ｐゴシック" pitchFamily="34" charset="-128"/>
              </a:rPr>
              <a:t>Problema a ser tratado</a:t>
            </a:r>
          </a:p>
          <a:p>
            <a:r>
              <a:rPr lang="pt-BR" sz="2400">
                <a:latin typeface="Arial"/>
                <a:cs typeface="Arial"/>
              </a:rPr>
              <a:t> 	  Ultimamente a gamificação do aprendizado, ou de tarefas "chatas", tem se tornado algo cada vez mais recorrente, </a:t>
            </a:r>
            <a:r>
              <a:rPr lang="pt-BR" sz="2400" err="1">
                <a:latin typeface="Arial"/>
                <a:cs typeface="Arial"/>
              </a:rPr>
              <a:t>Duolingo</a:t>
            </a:r>
            <a:r>
              <a:rPr lang="pt-BR" sz="2400">
                <a:latin typeface="Arial"/>
                <a:cs typeface="Arial"/>
              </a:rPr>
              <a:t>, Perguntados e </a:t>
            </a:r>
            <a:r>
              <a:rPr lang="pt-BR" sz="2400" err="1">
                <a:latin typeface="Arial"/>
                <a:cs typeface="Arial"/>
              </a:rPr>
              <a:t>Kahoot</a:t>
            </a:r>
            <a:r>
              <a:rPr lang="pt-BR" sz="2400">
                <a:latin typeface="Arial"/>
                <a:cs typeface="Arial"/>
              </a:rPr>
              <a:t>, por exemplo. Pensando nisso, elaboramos o </a:t>
            </a:r>
            <a:r>
              <a:rPr lang="pt-BR" sz="2400" err="1">
                <a:latin typeface="Arial"/>
                <a:cs typeface="Arial"/>
              </a:rPr>
              <a:t>MasterScore</a:t>
            </a:r>
            <a:r>
              <a:rPr lang="pt-BR" sz="2400">
                <a:latin typeface="Arial"/>
                <a:cs typeface="Arial"/>
              </a:rPr>
              <a:t>, um jogo que se utiliza dos benefícios de ganhar cupons de desconto da </a:t>
            </a:r>
            <a:r>
              <a:rPr lang="pt-BR" sz="2400" err="1">
                <a:latin typeface="Arial"/>
                <a:cs typeface="Arial"/>
              </a:rPr>
              <a:t>PicMoney</a:t>
            </a:r>
            <a:r>
              <a:rPr lang="pt-BR" sz="2400">
                <a:latin typeface="Arial"/>
                <a:cs typeface="Arial"/>
              </a:rPr>
              <a:t> com o aprendizado por meio de </a:t>
            </a:r>
            <a:r>
              <a:rPr lang="pt-BR" sz="2400" err="1">
                <a:latin typeface="Arial"/>
                <a:cs typeface="Arial"/>
              </a:rPr>
              <a:t>quizzes</a:t>
            </a:r>
            <a:r>
              <a:rPr lang="pt-BR" sz="2400">
                <a:latin typeface="Arial"/>
                <a:cs typeface="Arial"/>
              </a:rPr>
              <a:t>.</a:t>
            </a:r>
            <a:endParaRPr lang="pt-BR" sz="2400">
              <a:cs typeface="Arial"/>
            </a:endParaRPr>
          </a:p>
          <a:p>
            <a:r>
              <a:rPr lang="pt-BR" sz="2400">
                <a:latin typeface="Arial"/>
                <a:cs typeface="Arial"/>
              </a:rPr>
              <a:t>O intuito é fazer com que os jogadores se sintam instigados a jogar cada vez mais para conseguir pontos e poder usá-los para comprar dicas, de onde estariam cupons da </a:t>
            </a:r>
            <a:r>
              <a:rPr lang="pt-BR" sz="2400" err="1">
                <a:latin typeface="Arial"/>
                <a:cs typeface="Arial"/>
              </a:rPr>
              <a:t>PicMoney</a:t>
            </a:r>
            <a:r>
              <a:rPr lang="pt-BR" sz="2400">
                <a:latin typeface="Arial"/>
                <a:cs typeface="Arial"/>
              </a:rPr>
              <a:t> e conseguir descontos.</a:t>
            </a:r>
            <a:endParaRPr lang="pt-BR" sz="240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1758913-C53F-99C8-A545-3D8DE7E0E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53" y="33543418"/>
            <a:ext cx="1331891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algn="just" defTabSz="1678349" eaLnBrk="1" hangingPunct="1"/>
            <a:r>
              <a:rPr lang="pt-BR" sz="3600" b="1" dirty="0">
                <a:latin typeface="Arial"/>
                <a:ea typeface="ＭＳ Ｐゴシック"/>
                <a:cs typeface="Arial"/>
              </a:rPr>
              <a:t>Solução proposta</a:t>
            </a:r>
            <a:endParaRPr lang="pt-BR" sz="2400" b="1" dirty="0">
              <a:ea typeface="ＭＳ Ｐゴシック" pitchFamily="34" charset="-128"/>
              <a:cs typeface="Arial"/>
            </a:endParaRPr>
          </a:p>
          <a:p>
            <a:pPr algn="just" defTabSz="1678349"/>
            <a:r>
              <a:rPr lang="pt-BR" sz="2400" dirty="0">
                <a:latin typeface="Arial"/>
                <a:cs typeface="Arial"/>
              </a:rPr>
              <a:t>      </a:t>
            </a:r>
            <a:r>
              <a:rPr lang="pt-BR" sz="2400" dirty="0" err="1">
                <a:latin typeface="Arial"/>
                <a:cs typeface="Arial"/>
              </a:rPr>
              <a:t>MasterScore</a:t>
            </a:r>
            <a:r>
              <a:rPr lang="pt-BR" sz="2400" dirty="0">
                <a:latin typeface="Arial"/>
                <a:cs typeface="Arial"/>
              </a:rPr>
              <a:t> é um jogo voltado para o entretenimento e o aprendizado do usuário. O aplicativo terá temas variados, como Esportes Cultura Geral, Matemática Financeira e um modo de temas mistos, misturando perguntas para uma jogabilidade diversa. </a:t>
            </a:r>
            <a:endParaRPr lang="pt-BR" sz="2400" dirty="0">
              <a:cs typeface="Arial"/>
            </a:endParaRPr>
          </a:p>
          <a:p>
            <a:pPr algn="just" defTabSz="1678349"/>
            <a:r>
              <a:rPr lang="pt-BR" sz="2400" dirty="0">
                <a:latin typeface="Arial"/>
                <a:cs typeface="Arial"/>
              </a:rPr>
              <a:t>O jogador será convidado a responder perguntas de múltipla escolha, avançando por níveis. A cada nível concluído com sucesso, o usuário ganhará moedas virtuais, que poderão ser acumuladas e utilizadas dentro do próprio aplicativo. </a:t>
            </a:r>
            <a:endParaRPr lang="pt-BR" sz="2400" dirty="0">
              <a:cs typeface="Arial"/>
            </a:endParaRPr>
          </a:p>
          <a:p>
            <a:pPr algn="just"/>
            <a:r>
              <a:rPr lang="pt-BR" sz="2400" dirty="0">
                <a:latin typeface="Arial"/>
                <a:cs typeface="Arial"/>
              </a:rPr>
              <a:t>Essas moedas poderão ser trocadas por dicas de cupons da </a:t>
            </a:r>
            <a:r>
              <a:rPr lang="pt-BR" sz="2400" dirty="0" err="1">
                <a:latin typeface="Arial"/>
                <a:cs typeface="Arial"/>
              </a:rPr>
              <a:t>PicMoney</a:t>
            </a:r>
            <a:r>
              <a:rPr lang="pt-BR" sz="2400" dirty="0">
                <a:latin typeface="Arial"/>
                <a:cs typeface="Arial"/>
              </a:rPr>
              <a:t>. O </a:t>
            </a:r>
            <a:r>
              <a:rPr lang="pt-BR" sz="2400" dirty="0" err="1">
                <a:latin typeface="Arial"/>
                <a:cs typeface="Arial"/>
              </a:rPr>
              <a:t>MasterScore</a:t>
            </a:r>
            <a:r>
              <a:rPr lang="pt-BR" sz="2400" dirty="0">
                <a:latin typeface="Arial"/>
                <a:cs typeface="Arial"/>
              </a:rPr>
              <a:t> foi desenvolvido com o objetivo de fornecer cupons enquanto o usuário desafia seus conhecimentos; os cupons servem como maneira de incentivo para jogarem mais.</a:t>
            </a:r>
            <a:endParaRPr lang="pt-BR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84AD84-C68C-68B6-E7C1-1D0E2FA73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0" y="3056747"/>
            <a:ext cx="29592614" cy="1355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35" tIns="205717" rIns="411435" bIns="205717" numCol="1" anchor="ctr" anchorCtr="0" compatLnSpc="1">
            <a:prstTxWarp prst="textNoShape">
              <a:avLst/>
            </a:prstTxWarp>
          </a:bodyPr>
          <a:lstStyle>
            <a:lvl1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2pPr>
            <a:lvl3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3pPr>
            <a:lvl4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4pPr>
            <a:lvl5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5pPr>
            <a:lvl6pPr marL="4572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6pPr>
            <a:lvl7pPr marL="9144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7pPr>
            <a:lvl8pPr marL="13716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8pPr>
            <a:lvl9pPr marL="18288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2670"/>
              <a:t>Professores: Victor Rossetti, Eduardo Savino, Lucy Tabuti, Aimar Martins, Renata Muniz, Ronaldo Araujo​</a:t>
            </a:r>
            <a:endParaRPr lang="pt-BR" sz="2670" b="1" kern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E19C662-D68A-6035-2E4C-978100FAE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6784" y="33543418"/>
            <a:ext cx="1331891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algn="just" defTabSz="1678349" eaLnBrk="1" hangingPunct="1"/>
            <a:r>
              <a:rPr lang="pt-BR" sz="3600" b="1" dirty="0">
                <a:latin typeface="Arial"/>
                <a:ea typeface="ＭＳ Ｐゴシック"/>
                <a:cs typeface="Arial"/>
              </a:rPr>
              <a:t>Futuro do projeto</a:t>
            </a:r>
          </a:p>
          <a:p>
            <a:pPr algn="just" defTabSz="1678349" eaLnBrk="1" hangingPunct="1"/>
            <a:r>
              <a:rPr lang="pt-BR" sz="2400" dirty="0">
                <a:latin typeface="Arial"/>
                <a:cs typeface="Arial"/>
              </a:rPr>
              <a:t>	Futuramente planejamos adicionar mais conteúdos, como: mais perguntas; novas matérias/temas, como Filosofia, Artes, Tecnologia e Física; </a:t>
            </a:r>
            <a:r>
              <a:rPr lang="pt-BR" sz="2400" dirty="0" err="1">
                <a:latin typeface="Arial"/>
                <a:cs typeface="Arial"/>
              </a:rPr>
              <a:t>Tiers</a:t>
            </a:r>
            <a:r>
              <a:rPr lang="pt-BR" sz="2400" dirty="0">
                <a:latin typeface="Arial"/>
                <a:cs typeface="Arial"/>
              </a:rPr>
              <a:t> para os rankings; Níveis de dificuldade com recompensas melhores. </a:t>
            </a:r>
            <a:endParaRPr lang="pt-BR" sz="2400" dirty="0">
              <a:cs typeface="Arial"/>
            </a:endParaRPr>
          </a:p>
          <a:p>
            <a:pPr algn="just" defTabSz="1678349"/>
            <a:r>
              <a:rPr lang="pt-BR" sz="2400" dirty="0">
                <a:latin typeface="Arial"/>
                <a:cs typeface="Arial"/>
              </a:rPr>
              <a:t>Além do conteúdo, também planejamos atualizar as perguntas de forma que fiquem condizentes com os contextos atuais do mundo real. Atualizar repertorio de perguntas de acordo com atualidades de suas </a:t>
            </a:r>
            <a:r>
              <a:rPr lang="pt-BR" sz="2400">
                <a:latin typeface="Arial"/>
                <a:cs typeface="Arial"/>
              </a:rPr>
              <a:t>respectivas áreas.</a:t>
            </a:r>
            <a:endParaRPr lang="pt-BR" sz="2400" dirty="0"/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22108886-71AE-7425-406A-CC03C41D8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431" y="10343748"/>
            <a:ext cx="12868819" cy="156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678349" eaLnBrk="1" hangingPunct="1"/>
            <a:r>
              <a:rPr lang="pt-BR" sz="5866" b="1">
                <a:ea typeface="ＭＳ Ｐゴシック" pitchFamily="34" charset="-128"/>
              </a:rPr>
              <a:t>Imagens e ferramentas do Projeto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3733"/>
              <a:t> </a:t>
            </a:r>
            <a:r>
              <a:rPr lang="pt-BR" sz="2666"/>
              <a:t>	</a:t>
            </a:r>
          </a:p>
        </p:txBody>
      </p:sp>
      <p:pic>
        <p:nvPicPr>
          <p:cNvPr id="5" name="Imagem 4" descr="Uma imagem contendo óculos&#10;&#10;O conteúdo gerado por IA pode estar incorreto.">
            <a:extLst>
              <a:ext uri="{FF2B5EF4-FFF2-40B4-BE49-F238E27FC236}">
                <a16:creationId xmlns:a16="http://schemas.microsoft.com/office/drawing/2014/main" id="{C56C1960-665E-2EB7-EDC1-1EBC9CE69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2" y="40356014"/>
            <a:ext cx="3095947" cy="3115297"/>
          </a:xfrm>
          <a:prstGeom prst="rect">
            <a:avLst/>
          </a:prstGeom>
        </p:spPr>
      </p:pic>
      <p:pic>
        <p:nvPicPr>
          <p:cNvPr id="10" name="Imagem 9" descr="Uma imagem contendo óculos, caneca&#10;&#10;O conteúdo gerado por IA pode estar incorreto.">
            <a:extLst>
              <a:ext uri="{FF2B5EF4-FFF2-40B4-BE49-F238E27FC236}">
                <a16:creationId xmlns:a16="http://schemas.microsoft.com/office/drawing/2014/main" id="{55769E50-5B5D-08C0-E78D-9BA4C9547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752" y="40382747"/>
            <a:ext cx="3095945" cy="3105591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288004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13" y="12160494"/>
            <a:ext cx="7837181" cy="44084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76" y="12160494"/>
            <a:ext cx="7836393" cy="44079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772" y="12160494"/>
            <a:ext cx="7845821" cy="44132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13" y="18632437"/>
            <a:ext cx="7836393" cy="44079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76" y="18632437"/>
            <a:ext cx="7836392" cy="44079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772" y="18507442"/>
            <a:ext cx="7835093" cy="44072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94" y="25245147"/>
            <a:ext cx="4024463" cy="26780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78" y="25245147"/>
            <a:ext cx="3931388" cy="26161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83" y="28104863"/>
            <a:ext cx="3456897" cy="2300408"/>
          </a:xfrm>
          <a:prstGeom prst="rect">
            <a:avLst/>
          </a:prstGeom>
        </p:spPr>
      </p:pic>
      <p:pic>
        <p:nvPicPr>
          <p:cNvPr id="11" name="Imagem 10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5CBF2086-CFCD-2ECE-097B-EF71FA3BEE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501" y="25221149"/>
            <a:ext cx="7853572" cy="41154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B30E3FA-B7E2-BE02-8A41-01B9687769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6470" y="25163345"/>
            <a:ext cx="7911286" cy="42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9437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0861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0861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5364877AF745B4281652B53F43C594A" ma:contentTypeVersion="15" ma:contentTypeDescription="Crie um novo documento." ma:contentTypeScope="" ma:versionID="440a6fbbcbce65e3f8e2bed610644788">
  <xsd:schema xmlns:xsd="http://www.w3.org/2001/XMLSchema" xmlns:xs="http://www.w3.org/2001/XMLSchema" xmlns:p="http://schemas.microsoft.com/office/2006/metadata/properties" xmlns:ns2="1d2798d9-1030-4cc5-be7b-200f9e628651" xmlns:ns3="8ca2a57e-8138-4b57-956a-eb6e2c7049cc" targetNamespace="http://schemas.microsoft.com/office/2006/metadata/properties" ma:root="true" ma:fieldsID="3ff20d9b6411658b7762fa2c08d7e1af" ns2:_="" ns3:_="">
    <xsd:import namespace="1d2798d9-1030-4cc5-be7b-200f9e628651"/>
    <xsd:import namespace="8ca2a57e-8138-4b57-956a-eb6e2c7049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798d9-1030-4cc5-be7b-200f9e6286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2adbafb-c224-4d2e-8ca4-b5c3cc77204d}" ma:internalName="TaxCatchAll" ma:showField="CatchAllData" ma:web="1d2798d9-1030-4cc5-be7b-200f9e6286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2a57e-8138-4b57-956a-eb6e2c7049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aeda4b81-a95b-4c43-add2-24b94db42d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ca2a57e-8138-4b57-956a-eb6e2c7049cc">
      <Terms xmlns="http://schemas.microsoft.com/office/infopath/2007/PartnerControls"/>
    </lcf76f155ced4ddcb4097134ff3c332f>
    <TaxCatchAll xmlns="1d2798d9-1030-4cc5-be7b-200f9e628651" xsi:nil="true"/>
  </documentManagement>
</p:properties>
</file>

<file path=customXml/itemProps1.xml><?xml version="1.0" encoding="utf-8"?>
<ds:datastoreItem xmlns:ds="http://schemas.openxmlformats.org/officeDocument/2006/customXml" ds:itemID="{B0583F25-0BD0-426F-9D18-6079E5A02729}">
  <ds:schemaRefs>
    <ds:schemaRef ds:uri="1d2798d9-1030-4cc5-be7b-200f9e628651"/>
    <ds:schemaRef ds:uri="8ca2a57e-8138-4b57-956a-eb6e2c7049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511531-72C6-41EA-909D-35A50B0891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580D08-C850-4D98-9BB0-6190D1509D8A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8ca2a57e-8138-4b57-956a-eb6e2c7049cc"/>
    <ds:schemaRef ds:uri="http://purl.org/dc/dcmitype/"/>
    <ds:schemaRef ds:uri="http://purl.org/dc/terms/"/>
    <ds:schemaRef ds:uri="http://schemas.microsoft.com/office/infopath/2007/PartnerControls"/>
    <ds:schemaRef ds:uri="1d2798d9-1030-4cc5-be7b-200f9e62865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523</Words>
  <Application>Microsoft Office PowerPoint</Application>
  <PresentationFormat>Personalizar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Design padrão</vt:lpstr>
      <vt:lpstr>MasterScore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Jr</dc:creator>
  <cp:lastModifiedBy>J�lia De Souza Silva</cp:lastModifiedBy>
  <cp:revision>41</cp:revision>
  <dcterms:created xsi:type="dcterms:W3CDTF">2006-11-04T15:46:42Z</dcterms:created>
  <dcterms:modified xsi:type="dcterms:W3CDTF">2025-11-07T00:40:47Z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0x01010045364877AF745B4281652B53F43C594A</vt:lpwstr>
  </property>
</Properties>
</file>